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59" r:id="rId2"/>
    <p:sldId id="352" r:id="rId3"/>
    <p:sldId id="345" r:id="rId4"/>
    <p:sldId id="351" r:id="rId5"/>
    <p:sldId id="360" r:id="rId6"/>
    <p:sldId id="341" r:id="rId7"/>
    <p:sldId id="339" r:id="rId8"/>
    <p:sldId id="333" r:id="rId9"/>
    <p:sldId id="335" r:id="rId10"/>
    <p:sldId id="361" r:id="rId11"/>
    <p:sldId id="363" r:id="rId12"/>
    <p:sldId id="353" r:id="rId13"/>
    <p:sldId id="354" r:id="rId14"/>
    <p:sldId id="355" r:id="rId15"/>
    <p:sldId id="364" r:id="rId16"/>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7729"/>
    <a:srgbClr val="76881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1" autoAdjust="0"/>
    <p:restoredTop sz="94676" autoAdjust="0"/>
  </p:normalViewPr>
  <p:slideViewPr>
    <p:cSldViewPr>
      <p:cViewPr varScale="1">
        <p:scale>
          <a:sx n="110" d="100"/>
          <a:sy n="110" d="100"/>
        </p:scale>
        <p:origin x="19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245F02BF-02DA-4E3F-B23E-BB867DF6CB27}" type="datetimeFigureOut">
              <a:rPr lang="en-US" smtClean="0"/>
              <a:t>3/27/2017</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3FECC777-ED30-4877-AA59-E4494D114C5B}" type="slidenum">
              <a:rPr lang="en-US" smtClean="0"/>
              <a:t>‹#›</a:t>
            </a:fld>
            <a:endParaRPr lang="en-US"/>
          </a:p>
        </p:txBody>
      </p:sp>
    </p:spTree>
    <p:extLst>
      <p:ext uri="{BB962C8B-B14F-4D97-AF65-F5344CB8AC3E}">
        <p14:creationId xmlns:p14="http://schemas.microsoft.com/office/powerpoint/2010/main" val="181432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USDA and Natural Resources Conservation Service, NRCS and our programs. Under EQIP the Environmental Quality Incentive Program, the farm has done the conservation practices of prescribed grazing, reseeding, wells, solar for the wells, pipelines, watering facilities, heavy use area protection, nutrient management and pest management and fence. </a:t>
            </a:r>
          </a:p>
          <a:p>
            <a:endParaRPr lang="en-US" dirty="0"/>
          </a:p>
        </p:txBody>
      </p:sp>
      <p:sp>
        <p:nvSpPr>
          <p:cNvPr id="4" name="Slide Number Placeholder 3"/>
          <p:cNvSpPr>
            <a:spLocks noGrp="1"/>
          </p:cNvSpPr>
          <p:nvPr>
            <p:ph type="sldNum" sz="quarter" idx="10"/>
          </p:nvPr>
        </p:nvSpPr>
        <p:spPr/>
        <p:txBody>
          <a:bodyPr/>
          <a:lstStyle/>
          <a:p>
            <a:fld id="{3FECC777-ED30-4877-AA59-E4494D114C5B}" type="slidenum">
              <a:rPr lang="en-US" smtClean="0"/>
              <a:t>7</a:t>
            </a:fld>
            <a:endParaRPr lang="en-US"/>
          </a:p>
        </p:txBody>
      </p:sp>
    </p:spTree>
    <p:extLst>
      <p:ext uri="{BB962C8B-B14F-4D97-AF65-F5344CB8AC3E}">
        <p14:creationId xmlns:p14="http://schemas.microsoft.com/office/powerpoint/2010/main" val="1520758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Project</a:t>
            </a:r>
            <a:r>
              <a:rPr lang="en-US" baseline="0" dirty="0" smtClean="0"/>
              <a:t> implementation:  </a:t>
            </a:r>
            <a:r>
              <a:rPr lang="en-US" dirty="0" smtClean="0"/>
              <a:t>Greg Finstad,</a:t>
            </a:r>
            <a:r>
              <a:rPr lang="en-US" baseline="0" dirty="0" smtClean="0"/>
              <a:t> Erin and George pulling up to the SVS Delta Farm with reindeer.  August, 2016.</a:t>
            </a:r>
            <a:endParaRPr lang="en-US" dirty="0"/>
          </a:p>
        </p:txBody>
      </p:sp>
      <p:sp>
        <p:nvSpPr>
          <p:cNvPr id="4" name="Slide Number Placeholder 3"/>
          <p:cNvSpPr>
            <a:spLocks noGrp="1"/>
          </p:cNvSpPr>
          <p:nvPr>
            <p:ph type="sldNum" sz="quarter" idx="10"/>
          </p:nvPr>
        </p:nvSpPr>
        <p:spPr/>
        <p:txBody>
          <a:bodyPr/>
          <a:lstStyle/>
          <a:p>
            <a:fld id="{3FECC777-ED30-4877-AA59-E4494D114C5B}" type="slidenum">
              <a:rPr lang="en-US" smtClean="0"/>
              <a:t>8</a:t>
            </a:fld>
            <a:endParaRPr lang="en-US"/>
          </a:p>
        </p:txBody>
      </p:sp>
    </p:spTree>
    <p:extLst>
      <p:ext uri="{BB962C8B-B14F-4D97-AF65-F5344CB8AC3E}">
        <p14:creationId xmlns:p14="http://schemas.microsoft.com/office/powerpoint/2010/main" val="117363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they’re off…!!</a:t>
            </a:r>
            <a:endParaRPr lang="en-US" dirty="0"/>
          </a:p>
        </p:txBody>
      </p:sp>
      <p:sp>
        <p:nvSpPr>
          <p:cNvPr id="4" name="Slide Number Placeholder 3"/>
          <p:cNvSpPr>
            <a:spLocks noGrp="1"/>
          </p:cNvSpPr>
          <p:nvPr>
            <p:ph type="sldNum" sz="quarter" idx="10"/>
          </p:nvPr>
        </p:nvSpPr>
        <p:spPr/>
        <p:txBody>
          <a:bodyPr/>
          <a:lstStyle/>
          <a:p>
            <a:fld id="{3FECC777-ED30-4877-AA59-E4494D114C5B}" type="slidenum">
              <a:rPr lang="en-US" smtClean="0"/>
              <a:t>9</a:t>
            </a:fld>
            <a:endParaRPr lang="en-US"/>
          </a:p>
        </p:txBody>
      </p:sp>
    </p:spTree>
    <p:extLst>
      <p:ext uri="{BB962C8B-B14F-4D97-AF65-F5344CB8AC3E}">
        <p14:creationId xmlns:p14="http://schemas.microsoft.com/office/powerpoint/2010/main" val="249960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they’re off…!!</a:t>
            </a:r>
            <a:endParaRPr lang="en-US" dirty="0"/>
          </a:p>
        </p:txBody>
      </p:sp>
      <p:sp>
        <p:nvSpPr>
          <p:cNvPr id="4" name="Slide Number Placeholder 3"/>
          <p:cNvSpPr>
            <a:spLocks noGrp="1"/>
          </p:cNvSpPr>
          <p:nvPr>
            <p:ph type="sldNum" sz="quarter" idx="10"/>
          </p:nvPr>
        </p:nvSpPr>
        <p:spPr/>
        <p:txBody>
          <a:bodyPr/>
          <a:lstStyle/>
          <a:p>
            <a:fld id="{3FECC777-ED30-4877-AA59-E4494D114C5B}" type="slidenum">
              <a:rPr lang="en-US" smtClean="0"/>
              <a:t>10</a:t>
            </a:fld>
            <a:endParaRPr lang="en-US"/>
          </a:p>
        </p:txBody>
      </p:sp>
    </p:spTree>
    <p:extLst>
      <p:ext uri="{BB962C8B-B14F-4D97-AF65-F5344CB8AC3E}">
        <p14:creationId xmlns:p14="http://schemas.microsoft.com/office/powerpoint/2010/main" val="249960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they’re off…!!</a:t>
            </a:r>
            <a:endParaRPr lang="en-US" dirty="0"/>
          </a:p>
        </p:txBody>
      </p:sp>
      <p:sp>
        <p:nvSpPr>
          <p:cNvPr id="4" name="Slide Number Placeholder 3"/>
          <p:cNvSpPr>
            <a:spLocks noGrp="1"/>
          </p:cNvSpPr>
          <p:nvPr>
            <p:ph type="sldNum" sz="quarter" idx="10"/>
          </p:nvPr>
        </p:nvSpPr>
        <p:spPr/>
        <p:txBody>
          <a:bodyPr/>
          <a:lstStyle/>
          <a:p>
            <a:fld id="{3FECC777-ED30-4877-AA59-E4494D114C5B}" type="slidenum">
              <a:rPr lang="en-US" smtClean="0"/>
              <a:t>11</a:t>
            </a:fld>
            <a:endParaRPr lang="en-US"/>
          </a:p>
        </p:txBody>
      </p:sp>
    </p:spTree>
    <p:extLst>
      <p:ext uri="{BB962C8B-B14F-4D97-AF65-F5344CB8AC3E}">
        <p14:creationId xmlns:p14="http://schemas.microsoft.com/office/powerpoint/2010/main" val="2499601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C8FFF5-9C38-4B8C-B5C2-1E3E1BC69D8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1185455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8FFF5-9C38-4B8C-B5C2-1E3E1BC69D8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424173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8FFF5-9C38-4B8C-B5C2-1E3E1BC69D8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160001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C8FFF5-9C38-4B8C-B5C2-1E3E1BC69D8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411068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8FFF5-9C38-4B8C-B5C2-1E3E1BC69D82}"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3988938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C8FFF5-9C38-4B8C-B5C2-1E3E1BC69D82}"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14481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C8FFF5-9C38-4B8C-B5C2-1E3E1BC69D82}"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408077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C8FFF5-9C38-4B8C-B5C2-1E3E1BC69D82}"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121597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8FFF5-9C38-4B8C-B5C2-1E3E1BC69D82}"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2289202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8FFF5-9C38-4B8C-B5C2-1E3E1BC69D82}"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182421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8FFF5-9C38-4B8C-B5C2-1E3E1BC69D82}"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EB577-E6F1-4008-A419-EB821C1ED045}" type="slidenum">
              <a:rPr lang="en-US" smtClean="0"/>
              <a:t>‹#›</a:t>
            </a:fld>
            <a:endParaRPr lang="en-US"/>
          </a:p>
        </p:txBody>
      </p:sp>
    </p:spTree>
    <p:extLst>
      <p:ext uri="{BB962C8B-B14F-4D97-AF65-F5344CB8AC3E}">
        <p14:creationId xmlns:p14="http://schemas.microsoft.com/office/powerpoint/2010/main" val="273478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8FFF5-9C38-4B8C-B5C2-1E3E1BC69D82}" type="datetimeFigureOut">
              <a:rPr lang="en-US" smtClean="0"/>
              <a:t>3/27/2017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EB577-E6F1-4008-A419-EB821C1ED045}" type="slidenum">
              <a:rPr lang="en-US" smtClean="0"/>
              <a:t>‹#›</a:t>
            </a:fld>
            <a:endParaRPr lang="en-US"/>
          </a:p>
        </p:txBody>
      </p:sp>
    </p:spTree>
    <p:extLst>
      <p:ext uri="{BB962C8B-B14F-4D97-AF65-F5344CB8AC3E}">
        <p14:creationId xmlns:p14="http://schemas.microsoft.com/office/powerpoint/2010/main" val="246703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371601"/>
            <a:ext cx="5343524" cy="2228850"/>
          </a:xfrm>
        </p:spPr>
        <p:txBody>
          <a:bodyPr>
            <a:normAutofit/>
          </a:bodyPr>
          <a:lstStyle/>
          <a:p>
            <a:r>
              <a:rPr lang="en-US" sz="4800" b="1" cap="small" dirty="0" smtClean="0">
                <a:solidFill>
                  <a:schemeClr val="tx2">
                    <a:lumMod val="60000"/>
                    <a:lumOff val="40000"/>
                  </a:schemeClr>
                </a:solidFill>
              </a:rPr>
              <a:t>Stevens Village Bison Farm</a:t>
            </a:r>
            <a:endParaRPr lang="en-US" sz="4800" b="1" cap="small" dirty="0">
              <a:solidFill>
                <a:schemeClr val="tx2">
                  <a:lumMod val="60000"/>
                  <a:lumOff val="40000"/>
                </a:schemeClr>
              </a:solidFill>
            </a:endParaRPr>
          </a:p>
        </p:txBody>
      </p:sp>
      <p:sp>
        <p:nvSpPr>
          <p:cNvPr id="5" name="Subtitle 4"/>
          <p:cNvSpPr>
            <a:spLocks noGrp="1"/>
          </p:cNvSpPr>
          <p:nvPr>
            <p:ph type="subTitle" idx="1"/>
          </p:nvPr>
        </p:nvSpPr>
        <p:spPr>
          <a:xfrm>
            <a:off x="0" y="3886200"/>
            <a:ext cx="5343524" cy="1752600"/>
          </a:xfrm>
        </p:spPr>
        <p:txBody>
          <a:bodyPr>
            <a:normAutofit fontScale="77500" lnSpcReduction="20000"/>
          </a:bodyPr>
          <a:lstStyle/>
          <a:p>
            <a:r>
              <a:rPr lang="en-US" dirty="0" smtClean="0">
                <a:solidFill>
                  <a:schemeClr val="tx1"/>
                </a:solidFill>
              </a:rPr>
              <a:t>A Sustainable Tribal Agriculture Project</a:t>
            </a:r>
          </a:p>
          <a:p>
            <a:r>
              <a:rPr lang="en-US" dirty="0" smtClean="0">
                <a:solidFill>
                  <a:schemeClr val="tx1"/>
                </a:solidFill>
              </a:rPr>
              <a:t> to </a:t>
            </a:r>
          </a:p>
          <a:p>
            <a:r>
              <a:rPr lang="en-US" dirty="0" smtClean="0">
                <a:solidFill>
                  <a:schemeClr val="tx1"/>
                </a:solidFill>
              </a:rPr>
              <a:t>promote Alaskan </a:t>
            </a:r>
          </a:p>
          <a:p>
            <a:r>
              <a:rPr lang="en-US" dirty="0" smtClean="0">
                <a:solidFill>
                  <a:schemeClr val="tx1"/>
                </a:solidFill>
              </a:rPr>
              <a:t>Health, Wellbeing, &amp; Food Sovereignty </a:t>
            </a:r>
            <a:endParaRPr lang="en-US" dirty="0">
              <a:solidFill>
                <a:schemeClr val="tx1"/>
              </a:solidFill>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3814762" y="1524751"/>
            <a:ext cx="68580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455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b="1" cap="small" dirty="0" smtClean="0">
                <a:solidFill>
                  <a:schemeClr val="tx2">
                    <a:lumMod val="60000"/>
                    <a:lumOff val="40000"/>
                  </a:schemeClr>
                </a:solidFill>
              </a:rPr>
              <a:t>Reindeer Demonstration Project</a:t>
            </a:r>
            <a:endParaRPr lang="en-US" dirty="0"/>
          </a:p>
        </p:txBody>
      </p:sp>
      <p:pic>
        <p:nvPicPr>
          <p:cNvPr id="4" name="Picture 2" descr="C:\Users\benjamin.stevens\AppData\Local\Microsoft\Windows\Temporary Internet Files\Content.Outlook\NCDMKQ0Y\53B20FCC-718C-4004-9274-6604337519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676400"/>
            <a:ext cx="41148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enjamin.stevens\AppData\Local\Microsoft\Windows\Temporary Internet Files\Content.Outlook\NCDMKQ0Y\0963C5B9-9D4B-4380-B48B-476C0A687DC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2500" y="1676400"/>
            <a:ext cx="40767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2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US" b="1" cap="small" dirty="0" smtClean="0">
                <a:solidFill>
                  <a:schemeClr val="tx2">
                    <a:lumMod val="60000"/>
                    <a:lumOff val="40000"/>
                  </a:schemeClr>
                </a:solidFill>
              </a:rPr>
              <a:t>Reindeer Demonstration Project</a:t>
            </a:r>
            <a:endParaRPr lang="en-US" dirty="0"/>
          </a:p>
        </p:txBody>
      </p:sp>
      <p:pic>
        <p:nvPicPr>
          <p:cNvPr id="4" name="Picture 2" descr="C:\Users\benjamin.stevens\AppData\Local\Microsoft\Windows\Temporary Internet Files\Content.Outlook\NCDMKQ0Y\391C4AE9-CF71-4D48-AB70-8872620BBDBF.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8200" y="1371600"/>
            <a:ext cx="73914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2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a:solidFill>
                  <a:schemeClr val="tx2">
                    <a:lumMod val="60000"/>
                    <a:lumOff val="40000"/>
                  </a:schemeClr>
                </a:solidFill>
              </a:rPr>
              <a:t>Feasibility Study</a:t>
            </a:r>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r>
              <a:rPr lang="en-US" dirty="0" smtClean="0"/>
              <a:t>Estimated </a:t>
            </a:r>
            <a:r>
              <a:rPr lang="en-US" dirty="0"/>
              <a:t>carrying </a:t>
            </a:r>
            <a:r>
              <a:rPr lang="en-US" dirty="0" smtClean="0"/>
              <a:t>capacity 2,000</a:t>
            </a:r>
          </a:p>
          <a:p>
            <a:pPr marL="0" indent="0" algn="ctr">
              <a:buNone/>
            </a:pPr>
            <a:endParaRPr lang="en-US" dirty="0" smtClean="0"/>
          </a:p>
          <a:p>
            <a:pPr marL="0" indent="0" algn="ctr">
              <a:buNone/>
            </a:pPr>
            <a:r>
              <a:rPr lang="en-US" sz="2400" i="1" dirty="0" smtClean="0"/>
              <a:t>2010 </a:t>
            </a:r>
            <a:r>
              <a:rPr lang="en-US" sz="2400" i="1" dirty="0"/>
              <a:t>census of agriculture Alaska reindeer herders produced more than 210,000 pounds of meat annually valued at $780,000 from around 15,000 </a:t>
            </a:r>
            <a:r>
              <a:rPr lang="en-US" sz="2400" i="1" dirty="0" smtClean="0"/>
              <a:t>animals ($</a:t>
            </a:r>
            <a:r>
              <a:rPr lang="en-US" sz="2400" i="1" dirty="0"/>
              <a:t>160,000 </a:t>
            </a:r>
            <a:r>
              <a:rPr lang="en-US" sz="2400" i="1" dirty="0" smtClean="0"/>
              <a:t>byproducts). </a:t>
            </a:r>
            <a:endParaRPr lang="en-US" sz="2400" i="1" dirty="0"/>
          </a:p>
        </p:txBody>
      </p:sp>
    </p:spTree>
    <p:extLst>
      <p:ext uri="{BB962C8B-B14F-4D97-AF65-F5344CB8AC3E}">
        <p14:creationId xmlns:p14="http://schemas.microsoft.com/office/powerpoint/2010/main" val="162924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smtClean="0">
                <a:solidFill>
                  <a:schemeClr val="tx2">
                    <a:lumMod val="60000"/>
                    <a:lumOff val="40000"/>
                  </a:schemeClr>
                </a:solidFill>
              </a:rPr>
              <a:t>Feasibility:  </a:t>
            </a:r>
            <a:r>
              <a:rPr lang="en-US" b="1" cap="small" dirty="0">
                <a:solidFill>
                  <a:schemeClr val="tx2">
                    <a:lumMod val="60000"/>
                    <a:lumOff val="40000"/>
                  </a:schemeClr>
                </a:solidFill>
              </a:rPr>
              <a:t>Strengths</a:t>
            </a:r>
          </a:p>
        </p:txBody>
      </p:sp>
      <p:sp>
        <p:nvSpPr>
          <p:cNvPr id="3" name="Content Placeholder 2"/>
          <p:cNvSpPr>
            <a:spLocks noGrp="1"/>
          </p:cNvSpPr>
          <p:nvPr>
            <p:ph idx="1"/>
          </p:nvPr>
        </p:nvSpPr>
        <p:spPr/>
        <p:txBody>
          <a:bodyPr>
            <a:normAutofit/>
          </a:bodyPr>
          <a:lstStyle/>
          <a:p>
            <a:r>
              <a:rPr lang="en-US" dirty="0" smtClean="0"/>
              <a:t>Compliment bison operation </a:t>
            </a:r>
          </a:p>
          <a:p>
            <a:r>
              <a:rPr lang="en-US" dirty="0" smtClean="0"/>
              <a:t>Location &amp; access to markets</a:t>
            </a:r>
          </a:p>
          <a:p>
            <a:r>
              <a:rPr lang="en-US" dirty="0" smtClean="0"/>
              <a:t>High </a:t>
            </a:r>
            <a:r>
              <a:rPr lang="en-US" dirty="0"/>
              <a:t>demand </a:t>
            </a:r>
            <a:r>
              <a:rPr lang="en-US" dirty="0" smtClean="0"/>
              <a:t>in </a:t>
            </a:r>
            <a:r>
              <a:rPr lang="en-US" dirty="0"/>
              <a:t>Alaska and </a:t>
            </a:r>
            <a:r>
              <a:rPr lang="en-US" dirty="0" smtClean="0"/>
              <a:t>nationally</a:t>
            </a:r>
          </a:p>
          <a:p>
            <a:r>
              <a:rPr lang="en-US" dirty="0" smtClean="0"/>
              <a:t>Pasture/facilities </a:t>
            </a:r>
            <a:r>
              <a:rPr lang="en-US" dirty="0"/>
              <a:t>are ideal for raising </a:t>
            </a:r>
            <a:r>
              <a:rPr lang="en-US" dirty="0" smtClean="0"/>
              <a:t>reindeer</a:t>
            </a:r>
          </a:p>
          <a:p>
            <a:r>
              <a:rPr lang="en-US" dirty="0" smtClean="0"/>
              <a:t>Partnerships</a:t>
            </a:r>
          </a:p>
          <a:p>
            <a:pPr lvl="1"/>
            <a:r>
              <a:rPr lang="en-US" dirty="0" smtClean="0"/>
              <a:t>UAF </a:t>
            </a:r>
            <a:r>
              <a:rPr lang="en-US" dirty="0"/>
              <a:t>has extensive knowledge </a:t>
            </a:r>
            <a:endParaRPr lang="en-US" dirty="0" smtClean="0"/>
          </a:p>
          <a:p>
            <a:pPr lvl="1"/>
            <a:r>
              <a:rPr lang="en-US" dirty="0" smtClean="0"/>
              <a:t>Potential with Western Reindeer Herders</a:t>
            </a:r>
            <a:endParaRPr lang="en-US" dirty="0"/>
          </a:p>
          <a:p>
            <a:endParaRPr lang="en-US" dirty="0"/>
          </a:p>
        </p:txBody>
      </p:sp>
    </p:spTree>
    <p:extLst>
      <p:ext uri="{BB962C8B-B14F-4D97-AF65-F5344CB8AC3E}">
        <p14:creationId xmlns:p14="http://schemas.microsoft.com/office/powerpoint/2010/main" val="125932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solidFill>
                  <a:schemeClr val="tx2">
                    <a:lumMod val="60000"/>
                    <a:lumOff val="40000"/>
                  </a:schemeClr>
                </a:solidFill>
              </a:rPr>
              <a:t>Feasibility:  </a:t>
            </a:r>
            <a:r>
              <a:rPr lang="en-US" b="1" cap="small" dirty="0" smtClean="0">
                <a:solidFill>
                  <a:schemeClr val="tx2">
                    <a:lumMod val="60000"/>
                    <a:lumOff val="40000"/>
                  </a:schemeClr>
                </a:solidFill>
              </a:rPr>
              <a:t>Weaknesses</a:t>
            </a:r>
            <a:endParaRPr lang="en-US" dirty="0"/>
          </a:p>
        </p:txBody>
      </p:sp>
      <p:sp>
        <p:nvSpPr>
          <p:cNvPr id="3" name="Content Placeholder 2"/>
          <p:cNvSpPr>
            <a:spLocks noGrp="1"/>
          </p:cNvSpPr>
          <p:nvPr>
            <p:ph idx="1"/>
          </p:nvPr>
        </p:nvSpPr>
        <p:spPr/>
        <p:txBody>
          <a:bodyPr/>
          <a:lstStyle/>
          <a:p>
            <a:r>
              <a:rPr lang="en-US" dirty="0"/>
              <a:t>T</a:t>
            </a:r>
            <a:r>
              <a:rPr lang="en-US" dirty="0" smtClean="0"/>
              <a:t>ime </a:t>
            </a:r>
            <a:r>
              <a:rPr lang="en-US" dirty="0"/>
              <a:t>and </a:t>
            </a:r>
            <a:r>
              <a:rPr lang="en-US" dirty="0" smtClean="0"/>
              <a:t>money</a:t>
            </a:r>
          </a:p>
          <a:p>
            <a:r>
              <a:rPr lang="en-US" dirty="0"/>
              <a:t>E</a:t>
            </a:r>
            <a:r>
              <a:rPr lang="en-US" dirty="0" smtClean="0"/>
              <a:t>xisting </a:t>
            </a:r>
            <a:r>
              <a:rPr lang="en-US" dirty="0"/>
              <a:t>market is small </a:t>
            </a:r>
            <a:endParaRPr lang="en-US" dirty="0" smtClean="0"/>
          </a:p>
          <a:p>
            <a:r>
              <a:rPr lang="en-US" dirty="0"/>
              <a:t>S</a:t>
            </a:r>
            <a:r>
              <a:rPr lang="en-US" dirty="0" smtClean="0"/>
              <a:t>laughter </a:t>
            </a:r>
            <a:r>
              <a:rPr lang="en-US" dirty="0"/>
              <a:t>and processing </a:t>
            </a:r>
            <a:r>
              <a:rPr lang="en-US" dirty="0" smtClean="0"/>
              <a:t>facility</a:t>
            </a:r>
          </a:p>
          <a:p>
            <a:r>
              <a:rPr lang="en-US" dirty="0" smtClean="0"/>
              <a:t>Management experience</a:t>
            </a:r>
          </a:p>
        </p:txBody>
      </p:sp>
    </p:spTree>
    <p:extLst>
      <p:ext uri="{BB962C8B-B14F-4D97-AF65-F5344CB8AC3E}">
        <p14:creationId xmlns:p14="http://schemas.microsoft.com/office/powerpoint/2010/main" val="157595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371601"/>
            <a:ext cx="5343524" cy="2228850"/>
          </a:xfrm>
        </p:spPr>
        <p:txBody>
          <a:bodyPr>
            <a:normAutofit/>
          </a:bodyPr>
          <a:lstStyle/>
          <a:p>
            <a:r>
              <a:rPr lang="en-US" sz="4800" b="1" cap="small" dirty="0" smtClean="0">
                <a:solidFill>
                  <a:schemeClr val="tx2">
                    <a:lumMod val="60000"/>
                    <a:lumOff val="40000"/>
                  </a:schemeClr>
                </a:solidFill>
              </a:rPr>
              <a:t>Thank You</a:t>
            </a:r>
            <a:endParaRPr lang="en-US" sz="4800" b="1" cap="small" dirty="0">
              <a:solidFill>
                <a:schemeClr val="tx2">
                  <a:lumMod val="60000"/>
                  <a:lumOff val="40000"/>
                </a:schemeClr>
              </a:solidFill>
            </a:endParaRPr>
          </a:p>
        </p:txBody>
      </p:sp>
      <p:sp>
        <p:nvSpPr>
          <p:cNvPr id="5" name="Subtitle 4"/>
          <p:cNvSpPr>
            <a:spLocks noGrp="1"/>
          </p:cNvSpPr>
          <p:nvPr>
            <p:ph type="subTitle" idx="1"/>
          </p:nvPr>
        </p:nvSpPr>
        <p:spPr>
          <a:xfrm>
            <a:off x="0" y="3886200"/>
            <a:ext cx="5343524" cy="1752600"/>
          </a:xfrm>
        </p:spPr>
        <p:txBody>
          <a:bodyPr>
            <a:normAutofit/>
          </a:bodyPr>
          <a:lstStyle/>
          <a:p>
            <a:r>
              <a:rPr lang="en-US" dirty="0" smtClean="0">
                <a:solidFill>
                  <a:schemeClr val="tx1"/>
                </a:solidFill>
              </a:rPr>
              <a:t>Ben Stevens</a:t>
            </a:r>
          </a:p>
          <a:p>
            <a:r>
              <a:rPr lang="en-US" sz="2400" dirty="0">
                <a:solidFill>
                  <a:schemeClr val="tx1"/>
                </a:solidFill>
              </a:rPr>
              <a:t>b</a:t>
            </a:r>
            <a:r>
              <a:rPr lang="en-US" sz="2400" dirty="0" smtClean="0">
                <a:solidFill>
                  <a:schemeClr val="tx1"/>
                </a:solidFill>
              </a:rPr>
              <a:t>enjamin.stevens@tananachiefs.org</a:t>
            </a:r>
            <a:endParaRPr lang="en-US" sz="2400" dirty="0">
              <a:solidFill>
                <a:schemeClr val="tx1"/>
              </a:solidFill>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5400000">
            <a:off x="3814762" y="1524751"/>
            <a:ext cx="68580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17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a:solidFill>
                  <a:schemeClr val="tx2">
                    <a:lumMod val="60000"/>
                    <a:lumOff val="40000"/>
                  </a:schemeClr>
                </a:solidFill>
              </a:rPr>
              <a:t>Centrally Located</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09600" y="1481888"/>
            <a:ext cx="8428534" cy="484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368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524000"/>
          </a:xfrm>
        </p:spPr>
        <p:txBody>
          <a:bodyPr>
            <a:normAutofit fontScale="90000"/>
          </a:bodyPr>
          <a:lstStyle/>
          <a:p>
            <a:r>
              <a:rPr lang="en-US" sz="4800" b="1" cap="small" dirty="0">
                <a:solidFill>
                  <a:schemeClr val="tx2">
                    <a:lumMod val="60000"/>
                    <a:lumOff val="40000"/>
                  </a:schemeClr>
                </a:solidFill>
              </a:rPr>
              <a:t>The </a:t>
            </a:r>
            <a:r>
              <a:rPr lang="en-US" sz="4800" b="1" cap="small" dirty="0" smtClean="0">
                <a:solidFill>
                  <a:schemeClr val="tx2">
                    <a:lumMod val="60000"/>
                    <a:lumOff val="40000"/>
                  </a:schemeClr>
                </a:solidFill>
              </a:rPr>
              <a:t>Farm</a:t>
            </a:r>
            <a:br>
              <a:rPr lang="en-US" sz="4800" b="1" cap="small" dirty="0" smtClean="0">
                <a:solidFill>
                  <a:schemeClr val="tx2">
                    <a:lumMod val="60000"/>
                    <a:lumOff val="40000"/>
                  </a:schemeClr>
                </a:solidFill>
              </a:rPr>
            </a:br>
            <a:r>
              <a:rPr lang="en-US" dirty="0"/>
              <a:t>Our Goal:  P</a:t>
            </a:r>
            <a:r>
              <a:rPr lang="en-US" dirty="0" smtClean="0"/>
              <a:t>romote </a:t>
            </a:r>
            <a:r>
              <a:rPr lang="en-US" dirty="0"/>
              <a:t>Alaskan Health, Wellbeing, &amp; Food Sovereignty </a:t>
            </a:r>
            <a:br>
              <a:rPr lang="en-US" dirty="0"/>
            </a:br>
            <a:endParaRPr lang="en-US" sz="4800" b="1" cap="small" dirty="0">
              <a:solidFill>
                <a:schemeClr val="tx2">
                  <a:lumMod val="60000"/>
                  <a:lumOff val="40000"/>
                </a:schemeClr>
              </a:solidFill>
            </a:endParaRPr>
          </a:p>
        </p:txBody>
      </p:sp>
      <p:sp>
        <p:nvSpPr>
          <p:cNvPr id="3" name="Content Placeholder 2"/>
          <p:cNvSpPr>
            <a:spLocks noGrp="1"/>
          </p:cNvSpPr>
          <p:nvPr>
            <p:ph idx="1"/>
          </p:nvPr>
        </p:nvSpPr>
        <p:spPr>
          <a:xfrm>
            <a:off x="457200" y="2667000"/>
            <a:ext cx="4572000" cy="3459163"/>
          </a:xfrm>
        </p:spPr>
        <p:txBody>
          <a:bodyPr>
            <a:normAutofit/>
          </a:bodyPr>
          <a:lstStyle/>
          <a:p>
            <a:pPr marL="514350" indent="-514350" algn="ctr">
              <a:buFont typeface="+mj-lt"/>
              <a:buAutoNum type="arabicPeriod"/>
            </a:pPr>
            <a:r>
              <a:rPr lang="en-US" sz="2800" dirty="0" smtClean="0"/>
              <a:t>produce healthy food for Alaskans</a:t>
            </a:r>
          </a:p>
          <a:p>
            <a:pPr marL="514350" indent="-514350" algn="ctr">
              <a:buFont typeface="+mj-lt"/>
              <a:buAutoNum type="arabicPeriod"/>
            </a:pPr>
            <a:r>
              <a:rPr lang="en-US" sz="2800" dirty="0" smtClean="0"/>
              <a:t>generate sustainable Tribal income and employment</a:t>
            </a:r>
          </a:p>
          <a:p>
            <a:pPr marL="514350" indent="-514350" algn="ctr">
              <a:buFont typeface="+mj-lt"/>
              <a:buAutoNum type="arabicPeriod"/>
            </a:pPr>
            <a:r>
              <a:rPr lang="en-US" sz="2800" dirty="0" smtClean="0"/>
              <a:t>provide agricultural research/educational opportunities</a:t>
            </a:r>
          </a:p>
          <a:p>
            <a:endParaRPr lang="en-US"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2971800"/>
            <a:ext cx="3759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77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small" dirty="0">
                <a:solidFill>
                  <a:schemeClr val="tx2">
                    <a:lumMod val="60000"/>
                    <a:lumOff val="40000"/>
                  </a:schemeClr>
                </a:solidFill>
              </a:rPr>
              <a:t>The Farm</a:t>
            </a:r>
            <a:endParaRPr lang="en-US" dirty="0"/>
          </a:p>
        </p:txBody>
      </p:sp>
      <p:pic>
        <p:nvPicPr>
          <p:cNvPr id="1026" name="Picture 2" descr="C:\Users\benjamin.stevens\AppData\Local\Microsoft\Windows\Temporary Internet Files\Content.Outlook\NCDMKQ0Y\DELTA PROJECT -SILOS SEPT 2015 .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7565" y="3638049"/>
            <a:ext cx="4556835" cy="2762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1" y="1752600"/>
            <a:ext cx="8381999" cy="1815882"/>
          </a:xfrm>
          <a:prstGeom prst="rect">
            <a:avLst/>
          </a:prstGeom>
        </p:spPr>
        <p:txBody>
          <a:bodyPr wrap="square">
            <a:spAutoFit/>
          </a:bodyPr>
          <a:lstStyle/>
          <a:p>
            <a:pPr marL="457200" indent="-457200" algn="ctr">
              <a:buFont typeface="Arial" panose="020B0604020202020204" pitchFamily="34" charset="0"/>
              <a:buChar char="•"/>
            </a:pPr>
            <a:r>
              <a:rPr lang="en-US" sz="2800" dirty="0" smtClean="0"/>
              <a:t>Plains </a:t>
            </a:r>
            <a:r>
              <a:rPr lang="en-US" sz="2800" dirty="0"/>
              <a:t>Bison Herd (~150)</a:t>
            </a:r>
          </a:p>
          <a:p>
            <a:pPr marL="457200" indent="-457200" algn="ctr">
              <a:buFont typeface="Arial" panose="020B0604020202020204" pitchFamily="34" charset="0"/>
              <a:buChar char="•"/>
            </a:pPr>
            <a:r>
              <a:rPr lang="en-US" sz="2800" dirty="0"/>
              <a:t>Reindeer Demonstration Project (4)</a:t>
            </a:r>
          </a:p>
          <a:p>
            <a:pPr marL="457200" indent="-457200" algn="ctr">
              <a:buFont typeface="Arial" panose="020B0604020202020204" pitchFamily="34" charset="0"/>
              <a:buChar char="•"/>
            </a:pPr>
            <a:r>
              <a:rPr lang="en-US" sz="2800" dirty="0"/>
              <a:t>2,000 acres of fenced pasture with a </a:t>
            </a:r>
            <a:r>
              <a:rPr lang="en-US" sz="2800" dirty="0" smtClean="0"/>
              <a:t>corral </a:t>
            </a:r>
            <a:r>
              <a:rPr lang="en-US" sz="2800" dirty="0"/>
              <a:t>and shoots, grain bins, assorted </a:t>
            </a:r>
            <a:r>
              <a:rPr lang="en-US" sz="2800" dirty="0" smtClean="0"/>
              <a:t>equipment</a:t>
            </a:r>
            <a:endParaRPr lang="en-US" sz="2800" dirty="0"/>
          </a:p>
        </p:txBody>
      </p:sp>
      <p:pic>
        <p:nvPicPr>
          <p:cNvPr id="614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76800" y="3638049"/>
            <a:ext cx="4038600" cy="276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894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a:solidFill>
                  <a:schemeClr val="tx2">
                    <a:lumMod val="60000"/>
                    <a:lumOff val="40000"/>
                  </a:schemeClr>
                </a:solidFill>
              </a:rPr>
              <a:t>Our Philosophy</a:t>
            </a:r>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209800" y="1600200"/>
            <a:ext cx="4769909" cy="357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5334000"/>
            <a:ext cx="8153400" cy="1200329"/>
          </a:xfrm>
          <a:prstGeom prst="rect">
            <a:avLst/>
          </a:prstGeom>
          <a:noFill/>
        </p:spPr>
        <p:txBody>
          <a:bodyPr wrap="square" rtlCol="0">
            <a:spAutoFit/>
          </a:bodyPr>
          <a:lstStyle/>
          <a:p>
            <a:pPr algn="ctr"/>
            <a:r>
              <a:rPr lang="en-US" sz="2400" dirty="0" smtClean="0"/>
              <a:t>Tribally owned &amp; operated</a:t>
            </a:r>
          </a:p>
          <a:p>
            <a:pPr algn="ctr"/>
            <a:r>
              <a:rPr lang="en-US" sz="2400" dirty="0"/>
              <a:t>H</a:t>
            </a:r>
            <a:r>
              <a:rPr lang="en-US" sz="2400" dirty="0" smtClean="0"/>
              <a:t>ealthy animals</a:t>
            </a:r>
          </a:p>
          <a:p>
            <a:pPr algn="ctr"/>
            <a:r>
              <a:rPr lang="en-US" sz="2400" dirty="0" smtClean="0"/>
              <a:t>Work with what we have</a:t>
            </a:r>
            <a:endParaRPr lang="en-US" sz="2400" dirty="0"/>
          </a:p>
        </p:txBody>
      </p:sp>
    </p:spTree>
    <p:extLst>
      <p:ext uri="{BB962C8B-B14F-4D97-AF65-F5344CB8AC3E}">
        <p14:creationId xmlns:p14="http://schemas.microsoft.com/office/powerpoint/2010/main" val="575143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smtClean="0">
                <a:solidFill>
                  <a:schemeClr val="tx2">
                    <a:lumMod val="60000"/>
                    <a:lumOff val="40000"/>
                  </a:schemeClr>
                </a:solidFill>
              </a:rPr>
              <a:t>Possibilities</a:t>
            </a:r>
            <a:endParaRPr lang="en-US" sz="4800" b="1" cap="small" dirty="0">
              <a:solidFill>
                <a:schemeClr val="tx2">
                  <a:lumMod val="60000"/>
                  <a:lumOff val="40000"/>
                </a:schemeClr>
              </a:solidFill>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138001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cap="small" dirty="0">
                <a:solidFill>
                  <a:schemeClr val="tx2">
                    <a:lumMod val="60000"/>
                    <a:lumOff val="40000"/>
                  </a:schemeClr>
                </a:solidFill>
              </a:rPr>
              <a:t>Partners</a:t>
            </a:r>
          </a:p>
        </p:txBody>
      </p:sp>
      <p:sp>
        <p:nvSpPr>
          <p:cNvPr id="3" name="Content Placeholder 2"/>
          <p:cNvSpPr>
            <a:spLocks noGrp="1"/>
          </p:cNvSpPr>
          <p:nvPr>
            <p:ph idx="1"/>
          </p:nvPr>
        </p:nvSpPr>
        <p:spPr>
          <a:xfrm>
            <a:off x="457200" y="1600200"/>
            <a:ext cx="5029200" cy="4525963"/>
          </a:xfrm>
        </p:spPr>
        <p:txBody>
          <a:bodyPr>
            <a:normAutofit fontScale="92500"/>
          </a:bodyPr>
          <a:lstStyle/>
          <a:p>
            <a:pPr marL="0" indent="0">
              <a:buNone/>
            </a:pPr>
            <a:r>
              <a:rPr lang="en-US" dirty="0" smtClean="0"/>
              <a:t>University of Alaska Fairbanks</a:t>
            </a:r>
          </a:p>
          <a:p>
            <a:pPr marL="0" indent="0">
              <a:buNone/>
            </a:pPr>
            <a:r>
              <a:rPr lang="en-US" dirty="0"/>
              <a:t>	</a:t>
            </a:r>
            <a:r>
              <a:rPr lang="en-US" sz="1900" dirty="0" smtClean="0"/>
              <a:t>Reindeer Research Program</a:t>
            </a:r>
          </a:p>
          <a:p>
            <a:pPr marL="0" indent="0">
              <a:buNone/>
            </a:pPr>
            <a:r>
              <a:rPr lang="en-US" dirty="0" smtClean="0"/>
              <a:t>University of Alaska Anchorage</a:t>
            </a:r>
          </a:p>
          <a:p>
            <a:pPr marL="0" indent="0">
              <a:buNone/>
            </a:pPr>
            <a:r>
              <a:rPr lang="en-US" dirty="0"/>
              <a:t>	</a:t>
            </a:r>
            <a:r>
              <a:rPr lang="en-US" sz="2100" dirty="0" smtClean="0"/>
              <a:t>Business Enterprise Institute </a:t>
            </a:r>
          </a:p>
          <a:p>
            <a:pPr marL="0" indent="0">
              <a:buNone/>
            </a:pPr>
            <a:r>
              <a:rPr lang="en-US" dirty="0" smtClean="0"/>
              <a:t>USDA</a:t>
            </a:r>
          </a:p>
          <a:p>
            <a:pPr marL="0" indent="0">
              <a:buNone/>
            </a:pPr>
            <a:r>
              <a:rPr lang="en-US" dirty="0"/>
              <a:t>	</a:t>
            </a:r>
            <a:r>
              <a:rPr lang="en-US" sz="2100" dirty="0" smtClean="0"/>
              <a:t>Natural Resources Conservation Service </a:t>
            </a:r>
          </a:p>
          <a:p>
            <a:pPr marL="0" indent="0">
              <a:buNone/>
            </a:pPr>
            <a:r>
              <a:rPr lang="en-US" dirty="0" smtClean="0"/>
              <a:t>Tanana Chiefs Conference</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399" y="1600200"/>
            <a:ext cx="3389313"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98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enjamin.stevens\AppData\Local\Microsoft\Windows\Temporary Internet Files\Content.Outlook\NCDMKQ0Y\3F58DD53-4736-4E36-AE59-95EAB32983C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43000" y="1828800"/>
            <a:ext cx="6858000" cy="35004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cap="small" dirty="0" smtClean="0">
                <a:solidFill>
                  <a:schemeClr val="tx2">
                    <a:lumMod val="60000"/>
                    <a:lumOff val="40000"/>
                  </a:schemeClr>
                </a:solidFill>
              </a:rPr>
              <a:t>Reindeer Demonstration Project</a:t>
            </a:r>
            <a:endParaRPr lang="en-US" dirty="0"/>
          </a:p>
        </p:txBody>
      </p:sp>
    </p:spTree>
    <p:extLst>
      <p:ext uri="{BB962C8B-B14F-4D97-AF65-F5344CB8AC3E}">
        <p14:creationId xmlns:p14="http://schemas.microsoft.com/office/powerpoint/2010/main" val="2066659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enjamin.stevens\AppData\Local\Microsoft\Windows\Temporary Internet Files\Content.Outlook\NCDMKQ0Y\77C4B730-60AF-4A28-9120-91C855492D7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04900" y="1423987"/>
            <a:ext cx="6858000" cy="490061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457200" y="274638"/>
            <a:ext cx="8229600" cy="1143000"/>
          </a:xfrm>
        </p:spPr>
        <p:txBody>
          <a:bodyPr/>
          <a:lstStyle/>
          <a:p>
            <a:r>
              <a:rPr lang="en-US" b="1" cap="small" dirty="0" smtClean="0">
                <a:solidFill>
                  <a:schemeClr val="tx2">
                    <a:lumMod val="60000"/>
                    <a:lumOff val="40000"/>
                  </a:schemeClr>
                </a:solidFill>
              </a:rPr>
              <a:t>Reindeer Demonstration Project</a:t>
            </a:r>
            <a:endParaRPr lang="en-US" dirty="0"/>
          </a:p>
        </p:txBody>
      </p:sp>
    </p:spTree>
    <p:extLst>
      <p:ext uri="{BB962C8B-B14F-4D97-AF65-F5344CB8AC3E}">
        <p14:creationId xmlns:p14="http://schemas.microsoft.com/office/powerpoint/2010/main" val="4110859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4876</TotalTime>
  <Words>289</Words>
  <Application>Microsoft Office PowerPoint</Application>
  <PresentationFormat>On-screen Show (4:3)</PresentationFormat>
  <Paragraphs>62</Paragraphs>
  <Slides>15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Stevens Village Bison Farm</vt:lpstr>
      <vt:lpstr>Centrally Located</vt:lpstr>
      <vt:lpstr>The Farm Our Goal:  Promote Alaskan Health, Wellbeing, &amp; Food Sovereignty  </vt:lpstr>
      <vt:lpstr>The Farm</vt:lpstr>
      <vt:lpstr>Our Philosophy</vt:lpstr>
      <vt:lpstr>Possibilities</vt:lpstr>
      <vt:lpstr>Partners</vt:lpstr>
      <vt:lpstr>Reindeer Demonstration Project</vt:lpstr>
      <vt:lpstr>Reindeer Demonstration Project</vt:lpstr>
      <vt:lpstr>Reindeer Demonstration Project</vt:lpstr>
      <vt:lpstr>Reindeer Demonstration Project</vt:lpstr>
      <vt:lpstr>Feasibility Study</vt:lpstr>
      <vt:lpstr>Feasibility:  Strengths</vt:lpstr>
      <vt:lpstr>Feasibility:  Weaknesses</vt:lpstr>
      <vt:lpstr>Thank You</vt:lpstr>
    </vt:vector>
  </TitlesOfParts>
  <Company>Tanana Chiefs Conference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Title</dc:title>
  <dc:creator>Rachel Saylor</dc:creator>
  <cp:lastModifiedBy>Sonnen, Karin - NRCS, Homer, AK</cp:lastModifiedBy>
  <cp:revision>169</cp:revision>
  <cp:lastPrinted>2015-12-04T17:31:17Z</cp:lastPrinted>
  <dcterms:created xsi:type="dcterms:W3CDTF">2014-08-12T18:38:51Z</dcterms:created>
  <dcterms:modified xsi:type="dcterms:W3CDTF">2017-03-27T18:10:41Z</dcterms:modified>
</cp:coreProperties>
</file>